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314" r:id="rId3"/>
    <p:sldId id="305" r:id="rId4"/>
    <p:sldId id="308" r:id="rId5"/>
    <p:sldId id="309" r:id="rId6"/>
    <p:sldId id="263" r:id="rId7"/>
    <p:sldId id="306" r:id="rId8"/>
    <p:sldId id="262" r:id="rId9"/>
    <p:sldId id="311" r:id="rId10"/>
    <p:sldId id="265" r:id="rId11"/>
    <p:sldId id="313" r:id="rId12"/>
    <p:sldId id="316" r:id="rId13"/>
  </p:sldIdLst>
  <p:sldSz cx="10477500" cy="1016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0">
          <p15:clr>
            <a:srgbClr val="A4A3A4"/>
          </p15:clr>
        </p15:guide>
        <p15:guide id="2" pos="33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801" autoAdjust="0"/>
  </p:normalViewPr>
  <p:slideViewPr>
    <p:cSldViewPr>
      <p:cViewPr varScale="1">
        <p:scale>
          <a:sx n="54" d="100"/>
          <a:sy n="54" d="100"/>
        </p:scale>
        <p:origin x="1200" y="78"/>
      </p:cViewPr>
      <p:guideLst>
        <p:guide orient="horz" pos="3200"/>
        <p:guide pos="33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813" y="3156187"/>
            <a:ext cx="8905875" cy="217781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25" y="5757334"/>
            <a:ext cx="7334250" cy="25964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AE6F1-66F8-47BF-9AF0-F0E18540E1DE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AA583-265E-4896-8489-2DA65ED50F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ADF26-0A69-4107-8068-3849D7B85B43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D69B0-0E8B-47B7-AE3E-9595D0B409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187" y="406873"/>
            <a:ext cx="2357438" cy="86689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876" y="406873"/>
            <a:ext cx="6897688" cy="86689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2CE8D-D2A9-4FB1-9302-12B410FBFAE4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610A2-BA93-4ADA-9879-9BB9180F78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F1009-24B9-42A1-8B87-F36E36363D68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D07AC-2CE1-47FD-B336-9F7B6BB44B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650" y="6528743"/>
            <a:ext cx="8905875" cy="201788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650" y="4306242"/>
            <a:ext cx="8905875" cy="2222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69700-1E8F-46F9-ACCB-AF583EA20EEE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D6425-8320-4FD2-A9A4-9F2CC944DE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876" y="2370668"/>
            <a:ext cx="4627562" cy="67051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6063" y="2370668"/>
            <a:ext cx="4627562" cy="67051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EEC15-2436-465F-AC51-5982568A5FF0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9AB88-F378-40DE-8FE2-A58B84B3FE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875" y="2274242"/>
            <a:ext cx="4629382" cy="9477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875" y="3222037"/>
            <a:ext cx="4629382" cy="58537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2427" y="2274242"/>
            <a:ext cx="4631200" cy="9477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2427" y="3222037"/>
            <a:ext cx="4631200" cy="58537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376A4-F777-4020-A8D8-676A7D15CBA1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78C0A-8075-4A91-AA15-10F1E25147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7CCF9-6916-42EA-A640-C3CEB47E0460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03A61-5E18-4F6D-BF7B-1F672A3ED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9D0DC-83C0-4B0C-B6CD-BF236DA38385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BBE0B-360C-4126-A142-1922BA4DA2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6" y="404519"/>
            <a:ext cx="3447025" cy="17215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6412" y="404521"/>
            <a:ext cx="5857213" cy="86712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2126076"/>
            <a:ext cx="3447025" cy="69497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CE206-A7F0-4916-BC74-C60541C3D68B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286EB-BE14-4142-8DFE-D720960F01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3663" y="7112000"/>
            <a:ext cx="6286500" cy="8396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3663" y="907815"/>
            <a:ext cx="6286500" cy="6096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3663" y="7951612"/>
            <a:ext cx="6286500" cy="11923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C1E1F-2F3B-4389-ABD4-4BB36CC9CAAC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DD106-EF6D-4CCA-87E9-6454B27B07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23875" y="406400"/>
            <a:ext cx="9429750" cy="16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23875" y="2370138"/>
            <a:ext cx="942975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875" y="9417050"/>
            <a:ext cx="2444750" cy="54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8073D10-B4B2-4EDE-88FE-F5AF100AD543}" type="datetimeFigureOut">
              <a:rPr lang="en-US"/>
              <a:pPr>
                <a:defRPr/>
              </a:pPr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9813" y="9417050"/>
            <a:ext cx="3317875" cy="54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08875" y="9417050"/>
            <a:ext cx="2444750" cy="54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B09F06-012D-492F-9554-3A278421B6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safe=active&amp;sca_esv=7ffbc6d94dac2745&amp;rlz=1C1GCEB_enUS894US895&amp;q=pledged&amp;si=APYL9btezPaTUY7KecSEHRUsL7ycRh5UdTGWdKHTvLCyxdyFlPjzLfn-R_UvwoyCK6KBRxjVYdybPMLmClYLpDU0gWB-Ee9HVjzzm0d3hE4FRqEmoKSOlMw%3D&amp;expnd=1&amp;sa=X&amp;ved=2ahUKEwip1Y-b9IyNAxX0lYkEHV1rBAgQyecJegQIKBA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google.com/search?safe=active&amp;sca_esv=7ffbc6d94dac2745&amp;rlz=1C1GCEB_enUS894US895&amp;q=repayment&amp;si=APYL9bsF-Mq-fXaAyJcIV7GbwI1qYrEzx6BAeUFqfqgCMIbXgtUhx8PJc4ZBLw-2yCGjrFy2sF6e3YCDAprM6buk95ZuvBWMInRekk4ebevrt5Iuz3sTs7E%3D&amp;expnd=1&amp;sa=X&amp;ved=2ahUKEwip1Y-b9IyNAxX0lYkEHV1rBAgQyecJegQIKBA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clipboard(2).pn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707231" y="3956615"/>
            <a:ext cx="906303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 - 36"/>
              </a:rPr>
              <a:t>Credit</a:t>
            </a:r>
            <a:r>
              <a:rPr lang="en-US" sz="4000" dirty="0">
                <a:solidFill>
                  <a:srgbClr val="000000"/>
                </a:solidFill>
                <a:latin typeface="Arial - 36"/>
              </a:rPr>
              <a:t> is the ability of a consumer to obtain goods or services before payment of cash, based on an agreement to pay later.</a:t>
            </a:r>
          </a:p>
          <a:p>
            <a:endParaRPr lang="en-US" sz="2800" dirty="0">
              <a:solidFill>
                <a:srgbClr val="000000"/>
              </a:solidFill>
              <a:latin typeface="Arial - 36"/>
            </a:endParaRPr>
          </a:p>
          <a:p>
            <a:endParaRPr lang="en-US" sz="2800" b="0" i="0" dirty="0">
              <a:solidFill>
                <a:srgbClr val="1F1F1F"/>
              </a:solidFill>
              <a:effectLst/>
              <a:latin typeface="Google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 descr="clipboard(2).pn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438150" y="2260600"/>
            <a:ext cx="9677400" cy="7894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 - 26"/>
              </a:rPr>
              <a:t>Top Incentives for Use of Credit Cards</a:t>
            </a:r>
            <a:endParaRPr lang="en-US" sz="2800" dirty="0">
              <a:solidFill>
                <a:srgbClr val="000000"/>
              </a:solidFill>
              <a:latin typeface="Arial - 26"/>
            </a:endParaRPr>
          </a:p>
          <a:p>
            <a:pPr algn="ctr"/>
            <a:r>
              <a:rPr lang="en-US" sz="2800" dirty="0">
                <a:solidFill>
                  <a:srgbClr val="000000"/>
                </a:solidFill>
                <a:latin typeface="Arial - 26"/>
              </a:rPr>
              <a:t>(</a:t>
            </a:r>
            <a:r>
              <a:rPr lang="en-US" sz="2800" b="1" dirty="0">
                <a:solidFill>
                  <a:srgbClr val="000000"/>
                </a:solidFill>
                <a:latin typeface="Arial - 20"/>
              </a:rPr>
              <a:t>Incentives</a:t>
            </a:r>
            <a:r>
              <a:rPr lang="en-US" sz="2800" dirty="0">
                <a:solidFill>
                  <a:srgbClr val="000000"/>
                </a:solidFill>
                <a:latin typeface="Arial - 20"/>
              </a:rPr>
              <a:t> are perceived benefits that </a:t>
            </a:r>
          </a:p>
          <a:p>
            <a:pPr algn="ctr"/>
            <a:r>
              <a:rPr lang="en-US" sz="2800" dirty="0">
                <a:solidFill>
                  <a:srgbClr val="000000"/>
                </a:solidFill>
                <a:latin typeface="Arial - 20"/>
              </a:rPr>
              <a:t>encourage certain behaviors.)</a:t>
            </a:r>
          </a:p>
          <a:p>
            <a:endParaRPr lang="en-US" sz="1500" dirty="0">
              <a:solidFill>
                <a:srgbClr val="000000"/>
              </a:solidFill>
              <a:latin typeface="Arial - 20"/>
            </a:endParaRPr>
          </a:p>
          <a:p>
            <a:endParaRPr lang="en-US" sz="2800" dirty="0">
              <a:solidFill>
                <a:srgbClr val="000000"/>
              </a:solidFill>
              <a:latin typeface="Arial - 20"/>
            </a:endParaRPr>
          </a:p>
          <a:p>
            <a:r>
              <a:rPr lang="en-US" sz="2800" dirty="0">
                <a:solidFill>
                  <a:srgbClr val="000000"/>
                </a:solidFill>
                <a:latin typeface="Arial - 20"/>
              </a:rPr>
              <a:t>Sp</a:t>
            </a:r>
            <a:r>
              <a:rPr lang="en-US" sz="2800" dirty="0">
                <a:solidFill>
                  <a:srgbClr val="000000"/>
                </a:solidFill>
                <a:latin typeface="Arial - 24"/>
              </a:rPr>
              <a:t>ecial Store Discounts</a:t>
            </a:r>
          </a:p>
          <a:p>
            <a:endParaRPr lang="en-US" dirty="0">
              <a:solidFill>
                <a:srgbClr val="000000"/>
              </a:solidFill>
              <a:latin typeface="Arial - 24"/>
            </a:endParaRPr>
          </a:p>
          <a:p>
            <a:r>
              <a:rPr lang="en-US" sz="2000" dirty="0">
                <a:solidFill>
                  <a:srgbClr val="000000"/>
                </a:solidFill>
                <a:latin typeface="Arial - 24"/>
              </a:rPr>
              <a:t>       - TJMAX – $10 store coupon after $200 spent</a:t>
            </a:r>
            <a:br>
              <a:rPr lang="en-US" sz="2800" dirty="0">
                <a:solidFill>
                  <a:srgbClr val="000000"/>
                </a:solidFill>
                <a:latin typeface="Arial - 24"/>
              </a:rPr>
            </a:br>
            <a:endParaRPr lang="en-US" sz="2800" dirty="0">
              <a:solidFill>
                <a:srgbClr val="000000"/>
              </a:solidFill>
              <a:latin typeface="Arial - 24"/>
            </a:endParaRPr>
          </a:p>
          <a:p>
            <a:r>
              <a:rPr lang="en-US" sz="2800" dirty="0">
                <a:solidFill>
                  <a:srgbClr val="000000"/>
                </a:solidFill>
                <a:latin typeface="Arial - 24"/>
              </a:rPr>
              <a:t>Cash Back	</a:t>
            </a:r>
          </a:p>
          <a:p>
            <a:endParaRPr lang="en-US" dirty="0">
              <a:solidFill>
                <a:srgbClr val="000000"/>
              </a:solidFill>
              <a:latin typeface="Arial - 24"/>
            </a:endParaRPr>
          </a:p>
          <a:p>
            <a:pPr lvl="1" eaLnBrk="0" hangingPunct="0">
              <a:buFontTx/>
              <a:buChar char="•"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Amazon 5 % back on purchases at Amazon.com, Amazon Fresh, Whole Foods Market, and Chase Travel.</a:t>
            </a:r>
          </a:p>
          <a:p>
            <a:pPr lvl="1" eaLnBrk="0" hangingPunct="0">
              <a:buFontTx/>
              <a:buChar char="•"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1% back on all other purchases</a:t>
            </a:r>
            <a:endParaRPr lang="en-US" dirty="0">
              <a:solidFill>
                <a:srgbClr val="000000"/>
              </a:solidFill>
              <a:latin typeface="Arial - 24"/>
            </a:endParaRPr>
          </a:p>
          <a:p>
            <a:endParaRPr lang="en-US" sz="2800" dirty="0">
              <a:solidFill>
                <a:srgbClr val="000000"/>
              </a:solidFill>
              <a:latin typeface="Arial - 24"/>
            </a:endParaRPr>
          </a:p>
          <a:p>
            <a:r>
              <a:rPr lang="en-US" sz="2800" dirty="0">
                <a:solidFill>
                  <a:srgbClr val="000000"/>
                </a:solidFill>
                <a:latin typeface="Arial - 24"/>
              </a:rPr>
              <a:t>Low Interest Rate</a:t>
            </a:r>
          </a:p>
          <a:p>
            <a:endParaRPr lang="en-US" dirty="0">
              <a:solidFill>
                <a:srgbClr val="000000"/>
              </a:solidFill>
              <a:latin typeface="Arial - 24"/>
            </a:endParaRPr>
          </a:p>
          <a:p>
            <a:r>
              <a:rPr lang="en-US" sz="2800" dirty="0">
                <a:solidFill>
                  <a:srgbClr val="000000"/>
                </a:solidFill>
                <a:latin typeface="Arial - 24"/>
              </a:rPr>
              <a:t>        </a:t>
            </a:r>
            <a:r>
              <a:rPr lang="en-US" sz="2000" dirty="0">
                <a:solidFill>
                  <a:srgbClr val="000000"/>
                </a:solidFill>
                <a:latin typeface="Arial - 24"/>
              </a:rPr>
              <a:t>- Bank of America Teachers Card 8.9% versus 15% for non teachers</a:t>
            </a:r>
            <a:endParaRPr lang="en-US" sz="2800" dirty="0">
              <a:solidFill>
                <a:srgbClr val="000000"/>
              </a:solidFill>
              <a:latin typeface="Arial - 24"/>
            </a:endParaRPr>
          </a:p>
          <a:p>
            <a:br>
              <a:rPr lang="en-US" sz="2800" dirty="0">
                <a:solidFill>
                  <a:srgbClr val="000000"/>
                </a:solidFill>
                <a:latin typeface="Arial - 24"/>
              </a:rPr>
            </a:br>
            <a:r>
              <a:rPr lang="en-US" sz="2800" dirty="0">
                <a:solidFill>
                  <a:srgbClr val="000000"/>
                </a:solidFill>
                <a:latin typeface="Arial - 24"/>
              </a:rPr>
              <a:t>Reward Program</a:t>
            </a:r>
          </a:p>
          <a:p>
            <a:r>
              <a:rPr lang="en-US" sz="2800" dirty="0">
                <a:solidFill>
                  <a:srgbClr val="000000"/>
                </a:solidFill>
                <a:latin typeface="Arial - 24"/>
              </a:rPr>
              <a:t>      -  </a:t>
            </a:r>
            <a:r>
              <a:rPr lang="en-US" sz="2000" dirty="0">
                <a:solidFill>
                  <a:srgbClr val="000000"/>
                </a:solidFill>
                <a:latin typeface="Arial - 24"/>
              </a:rPr>
              <a:t>Scheels Card - $for every $500 spent, get $25 instore credit.</a:t>
            </a:r>
            <a:r>
              <a:rPr lang="en-US" dirty="0">
                <a:solidFill>
                  <a:srgbClr val="000000"/>
                </a:solidFill>
                <a:latin typeface="Arial - 24"/>
              </a:rPr>
              <a:t>	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705350" y="4470400"/>
            <a:ext cx="1219200" cy="0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705350" y="6080125"/>
            <a:ext cx="3581400" cy="0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708712" y="8026752"/>
            <a:ext cx="3810000" cy="0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705350" y="9423400"/>
            <a:ext cx="4495800" cy="0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000750" y="4165600"/>
            <a:ext cx="990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8%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362950" y="5775325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22%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8594912" y="7721952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24%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9353550" y="91186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28%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2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3A7EA9-6D36-2C30-C066-6C9B0F6A7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clipboard(2).png">
            <a:extLst>
              <a:ext uri="{FF2B5EF4-FFF2-40B4-BE49-F238E27FC236}">
                <a16:creationId xmlns:a16="http://schemas.microsoft.com/office/drawing/2014/main" id="{7EA68942-8B66-FC08-9A8C-FAC437C601B3}"/>
              </a:ext>
            </a:extLst>
          </p:cNvPr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8FE2F1CA-DDDF-4E28-6C3E-49B8030A9972}"/>
              </a:ext>
            </a:extLst>
          </p:cNvPr>
          <p:cNvSpPr/>
          <p:nvPr/>
        </p:nvSpPr>
        <p:spPr>
          <a:xfrm>
            <a:off x="763588" y="3040063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29C18DD-61EA-2821-F38A-1AE9076E38D8}"/>
              </a:ext>
            </a:extLst>
          </p:cNvPr>
          <p:cNvSpPr/>
          <p:nvPr/>
        </p:nvSpPr>
        <p:spPr>
          <a:xfrm>
            <a:off x="763588" y="4013200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9E443C-0851-1886-B605-64384EF33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9238" y="3028950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Hand out the 2.3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DC06A4-6BE1-14C7-ABA2-C278977CE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9238" y="3989388"/>
            <a:ext cx="85661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Answer the Questions o 2.3</a:t>
            </a:r>
          </a:p>
        </p:txBody>
      </p:sp>
      <p:sp>
        <p:nvSpPr>
          <p:cNvPr id="8201" name="TextBox 8">
            <a:extLst>
              <a:ext uri="{FF2B5EF4-FFF2-40B4-BE49-F238E27FC236}">
                <a16:creationId xmlns:a16="http://schemas.microsoft.com/office/drawing/2014/main" id="{52BE2BCC-346F-A204-E26A-82E3BB79B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2" y="2451100"/>
            <a:ext cx="776128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- 28"/>
              </a:rPr>
              <a:t>Reading a Credit Card Statement—</a:t>
            </a:r>
          </a:p>
          <a:p>
            <a:endParaRPr lang="en-US" sz="2800" dirty="0">
              <a:solidFill>
                <a:srgbClr val="000000"/>
              </a:solidFill>
              <a:latin typeface="Arial - 28"/>
            </a:endParaRPr>
          </a:p>
        </p:txBody>
      </p:sp>
    </p:spTree>
    <p:extLst>
      <p:ext uri="{BB962C8B-B14F-4D97-AF65-F5344CB8AC3E}">
        <p14:creationId xmlns:p14="http://schemas.microsoft.com/office/powerpoint/2010/main" val="151479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3A8AD3-088A-BB2C-0A33-BF045FE5E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clipboard(2).png">
            <a:extLst>
              <a:ext uri="{FF2B5EF4-FFF2-40B4-BE49-F238E27FC236}">
                <a16:creationId xmlns:a16="http://schemas.microsoft.com/office/drawing/2014/main" id="{51594A1C-66EF-9E87-96B3-DC41B52B1989}"/>
              </a:ext>
            </a:extLst>
          </p:cNvPr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783D930B-1615-B685-FCEC-4605A308F6E7}"/>
              </a:ext>
            </a:extLst>
          </p:cNvPr>
          <p:cNvSpPr/>
          <p:nvPr/>
        </p:nvSpPr>
        <p:spPr>
          <a:xfrm>
            <a:off x="714656" y="3951570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882E75D-189B-3D5A-F199-BADD39BCFB25}"/>
              </a:ext>
            </a:extLst>
          </p:cNvPr>
          <p:cNvSpPr/>
          <p:nvPr/>
        </p:nvSpPr>
        <p:spPr>
          <a:xfrm>
            <a:off x="738188" y="5033963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8F8B01-E6FA-3DDA-A72B-BAAF4DE0A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0306" y="3940457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Hand out the 2.4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6E1411-1E25-F820-4C3F-0E06FC5AE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5010151"/>
            <a:ext cx="85661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Answer the Questions o 2.4</a:t>
            </a:r>
          </a:p>
        </p:txBody>
      </p:sp>
      <p:sp>
        <p:nvSpPr>
          <p:cNvPr id="8201" name="TextBox 8">
            <a:extLst>
              <a:ext uri="{FF2B5EF4-FFF2-40B4-BE49-F238E27FC236}">
                <a16:creationId xmlns:a16="http://schemas.microsoft.com/office/drawing/2014/main" id="{C64D630E-87FD-7F47-3DD2-6142C970E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2994475"/>
            <a:ext cx="776128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- 28"/>
              </a:rPr>
              <a:t>Reading a Credit Card Statement—</a:t>
            </a:r>
          </a:p>
          <a:p>
            <a:endParaRPr lang="en-US" sz="2800" dirty="0">
              <a:solidFill>
                <a:srgbClr val="000000"/>
              </a:solidFill>
              <a:latin typeface="Arial - 28"/>
            </a:endParaRPr>
          </a:p>
        </p:txBody>
      </p:sp>
    </p:spTree>
    <p:extLst>
      <p:ext uri="{BB962C8B-B14F-4D97-AF65-F5344CB8AC3E}">
        <p14:creationId xmlns:p14="http://schemas.microsoft.com/office/powerpoint/2010/main" val="3505558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A83BF-6EC6-309A-9937-E6E55FB9F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clipboard(2).png">
            <a:extLst>
              <a:ext uri="{FF2B5EF4-FFF2-40B4-BE49-F238E27FC236}">
                <a16:creationId xmlns:a16="http://schemas.microsoft.com/office/drawing/2014/main" id="{2F149172-836F-9F8F-1BD6-D67010132CE3}"/>
              </a:ext>
            </a:extLst>
          </p:cNvPr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3075" name="TextBox 2">
            <a:extLst>
              <a:ext uri="{FF2B5EF4-FFF2-40B4-BE49-F238E27FC236}">
                <a16:creationId xmlns:a16="http://schemas.microsoft.com/office/drawing/2014/main" id="{5826DA09-79A0-7211-FC68-966515B59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" y="2489200"/>
            <a:ext cx="9063037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- 36"/>
              </a:rPr>
              <a:t>Key Terms for Credit</a:t>
            </a:r>
            <a:endParaRPr lang="en-US" sz="2800" dirty="0">
              <a:solidFill>
                <a:srgbClr val="000000"/>
              </a:solidFill>
              <a:latin typeface="Arial - 36"/>
            </a:endParaRPr>
          </a:p>
          <a:p>
            <a:endParaRPr lang="en-US" sz="2800" dirty="0">
              <a:solidFill>
                <a:srgbClr val="000000"/>
              </a:solidFill>
              <a:latin typeface="Arial - 36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Arial - 36"/>
              </a:rPr>
              <a:t>Collateral: 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Google Sans"/>
              </a:rPr>
              <a:t>something </a:t>
            </a:r>
            <a:r>
              <a:rPr lang="en-US" sz="2800" b="0" i="0" u="none" strike="noStrike" dirty="0">
                <a:solidFill>
                  <a:srgbClr val="1F1F1F"/>
                </a:solidFill>
                <a:effectLst/>
                <a:latin typeface="Google Sans"/>
                <a:hlinkClick r:id="rId3"/>
              </a:rPr>
              <a:t>pledged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Google Sans"/>
              </a:rPr>
              <a:t> as </a:t>
            </a:r>
            <a:r>
              <a:rPr lang="en-US" sz="2800" b="0" i="0" u="none" strike="noStrike" dirty="0">
                <a:solidFill>
                  <a:srgbClr val="1F1F1F"/>
                </a:solidFill>
                <a:effectLst/>
                <a:latin typeface="Google Sans"/>
                <a:hlinkClick r:id="rId4"/>
              </a:rPr>
              <a:t>repayment</a:t>
            </a:r>
            <a:r>
              <a:rPr lang="en-US" sz="2800" b="0" i="0" dirty="0">
                <a:solidFill>
                  <a:srgbClr val="1F1F1F"/>
                </a:solidFill>
                <a:effectLst/>
                <a:latin typeface="Google Sans"/>
              </a:rPr>
              <a:t> of a loan such as a house, car, or other asset (something you own worth money)</a:t>
            </a:r>
          </a:p>
          <a:p>
            <a:endParaRPr lang="en-US" sz="2800" b="0" i="0" dirty="0">
              <a:solidFill>
                <a:srgbClr val="1F1F1F"/>
              </a:solidFill>
              <a:effectLst/>
              <a:latin typeface="Google Sans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Arial - 36"/>
              </a:rPr>
              <a:t>Unsecured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 - 36"/>
              </a:rPr>
              <a:t>Loan</a:t>
            </a:r>
            <a:r>
              <a:rPr lang="en-US" sz="2800" dirty="0">
                <a:solidFill>
                  <a:srgbClr val="1F1F1F"/>
                </a:solidFill>
                <a:latin typeface="Google Sans"/>
              </a:rPr>
              <a:t>: </a:t>
            </a:r>
            <a:r>
              <a:rPr lang="en-US" sz="2800" dirty="0">
                <a:latin typeface="Arial - 36"/>
              </a:rPr>
              <a:t>a loan/credit that isn't backed by any collateral, meaning you don't need to pledge an asset like a car or house to get the loan.</a:t>
            </a:r>
          </a:p>
          <a:p>
            <a:endParaRPr lang="en-US" sz="2800" dirty="0">
              <a:latin typeface="Arial - 36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Arial - 36"/>
              </a:rPr>
              <a:t>Secured Loan</a:t>
            </a:r>
            <a:r>
              <a:rPr lang="en-US" sz="2800" b="1" dirty="0">
                <a:solidFill>
                  <a:srgbClr val="1F1F1F"/>
                </a:solidFill>
                <a:latin typeface="Google Sans"/>
              </a:rPr>
              <a:t>: </a:t>
            </a:r>
            <a:r>
              <a:rPr lang="en-US" sz="2800" dirty="0">
                <a:latin typeface="Arial - 36"/>
              </a:rPr>
              <a:t>type of loan where the borrower pledges an asset as collateral to guarantee repayment</a:t>
            </a:r>
          </a:p>
          <a:p>
            <a:endParaRPr lang="en-US" sz="2800" dirty="0">
              <a:latin typeface="Arial - 36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Arial - 28"/>
              </a:rPr>
              <a:t>Interest</a:t>
            </a:r>
            <a:r>
              <a:rPr lang="en-US" sz="2800" dirty="0">
                <a:solidFill>
                  <a:srgbClr val="000000"/>
                </a:solidFill>
                <a:latin typeface="Arial - 28"/>
              </a:rPr>
              <a:t> is the price of using someone else's money</a:t>
            </a:r>
          </a:p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	basically what you are charged to borrow it.</a:t>
            </a:r>
          </a:p>
          <a:p>
            <a:endParaRPr lang="en-US" sz="2800" dirty="0">
              <a:latin typeface="Arial - 36"/>
            </a:endParaRPr>
          </a:p>
          <a:p>
            <a:endParaRPr lang="en-US" sz="2800" b="0" i="0" dirty="0">
              <a:solidFill>
                <a:srgbClr val="1F1F1F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96842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380733-EF86-5F4D-6C2C-F3B1BFA8F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clipboard(2).png">
            <a:extLst>
              <a:ext uri="{FF2B5EF4-FFF2-40B4-BE49-F238E27FC236}">
                <a16:creationId xmlns:a16="http://schemas.microsoft.com/office/drawing/2014/main" id="{4A8F9C46-DCED-19D7-A0D9-029A5CF0B94A}"/>
              </a:ext>
            </a:extLst>
          </p:cNvPr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3075" name="TextBox 2">
            <a:extLst>
              <a:ext uri="{FF2B5EF4-FFF2-40B4-BE49-F238E27FC236}">
                <a16:creationId xmlns:a16="http://schemas.microsoft.com/office/drawing/2014/main" id="{9F459ED5-B275-BF84-D0E6-00965BB86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" y="2489200"/>
            <a:ext cx="9063037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- 36"/>
              </a:rPr>
              <a:t>Credit</a:t>
            </a:r>
            <a:r>
              <a:rPr lang="en-US" sz="2800" dirty="0">
                <a:latin typeface="Arial - 36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 - 36"/>
              </a:rPr>
              <a:t>Card</a:t>
            </a:r>
            <a:r>
              <a:rPr lang="en-US" sz="2800" dirty="0">
                <a:latin typeface="Arial - 36"/>
              </a:rPr>
              <a:t>:  a small plastic card issued by a bank, business, etc., allowing the holder to purchase goods or services on credit.</a:t>
            </a:r>
          </a:p>
          <a:p>
            <a:r>
              <a:rPr lang="en-US" sz="2800" dirty="0">
                <a:latin typeface="Arial - 36"/>
              </a:rPr>
              <a:t>Key Facts: </a:t>
            </a:r>
            <a:endParaRPr lang="en-US" sz="2800" dirty="0">
              <a:solidFill>
                <a:srgbClr val="000000"/>
              </a:solidFill>
              <a:latin typeface="Arial - 36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- 28"/>
              </a:rPr>
              <a:t>Represents an agreement between a lender and the cardholder.</a:t>
            </a:r>
            <a:r>
              <a:rPr lang="en-US" sz="2800" dirty="0">
                <a:solidFill>
                  <a:srgbClr val="000000"/>
                </a:solidFill>
                <a:latin typeface="Arial - 36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- 36"/>
              </a:rPr>
              <a:t>They are Unsecured Loans – no collateral required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- 28"/>
              </a:rPr>
              <a:t>Called "easy access" credit - easy to acquire.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- 28"/>
              </a:rPr>
              <a:t>Receive a monthly statement from the credit card issuer that includes a list of purchases and payment information.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 - 36"/>
              </a:rPr>
              <a:t>Charged Interest at higher rates than secured loans due to the risk of non-payment</a:t>
            </a:r>
          </a:p>
          <a:p>
            <a:endParaRPr lang="en-US" sz="2800" dirty="0">
              <a:solidFill>
                <a:srgbClr val="000000"/>
              </a:solidFill>
              <a:latin typeface="Arial - 36"/>
            </a:endParaRPr>
          </a:p>
          <a:p>
            <a:r>
              <a:rPr lang="en-US" sz="2800" b="1" dirty="0">
                <a:solidFill>
                  <a:srgbClr val="FF0000"/>
                </a:solidFill>
              </a:rPr>
              <a:t>Annual APR </a:t>
            </a:r>
            <a:r>
              <a:rPr lang="en-US" sz="2800" dirty="0"/>
              <a:t>stands for Annual Percentage Rate. It's a yearly interest rate that reflects what you are charged to borrow money. </a:t>
            </a:r>
            <a:endParaRPr lang="en-US" sz="2800" dirty="0">
              <a:solidFill>
                <a:srgbClr val="000000"/>
              </a:solidFill>
              <a:latin typeface="Arial - 36"/>
            </a:endParaRPr>
          </a:p>
        </p:txBody>
      </p:sp>
    </p:spTree>
    <p:extLst>
      <p:ext uri="{BB962C8B-B14F-4D97-AF65-F5344CB8AC3E}">
        <p14:creationId xmlns:p14="http://schemas.microsoft.com/office/powerpoint/2010/main" val="63732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hen to pay your credit card to protect your score">
            <a:extLst>
              <a:ext uri="{FF2B5EF4-FFF2-40B4-BE49-F238E27FC236}">
                <a16:creationId xmlns:a16="http://schemas.microsoft.com/office/drawing/2014/main" id="{7EDBA8FD-42D6-54B0-0CBE-0DB750635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3813"/>
            <a:ext cx="10477500" cy="759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572D8D86-A98F-3AC1-8977-39E51BC05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" y="431800"/>
            <a:ext cx="906303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- 36"/>
              </a:rPr>
              <a:t>Grace Period of Credit Card: </a:t>
            </a:r>
            <a:r>
              <a:rPr lang="en-US" sz="2800" dirty="0"/>
              <a:t>the time between the end of a billing cycle and the payment due date when you can pay your credit card balance in full without incurring interest charges on new purchases</a:t>
            </a:r>
            <a:endParaRPr lang="en-US" sz="2800" dirty="0">
              <a:latin typeface="Arial - 36"/>
            </a:endParaRPr>
          </a:p>
        </p:txBody>
      </p: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CC7D7C58-D504-F78E-477B-BEF8FDFA9EB1}"/>
              </a:ext>
            </a:extLst>
          </p:cNvPr>
          <p:cNvSpPr/>
          <p:nvPr/>
        </p:nvSpPr>
        <p:spPr>
          <a:xfrm>
            <a:off x="2678208" y="5918200"/>
            <a:ext cx="1722342" cy="838200"/>
          </a:xfrm>
          <a:prstGeom prst="up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Purchased New Shoes $100</a:t>
            </a:r>
          </a:p>
        </p:txBody>
      </p:sp>
      <p:sp>
        <p:nvSpPr>
          <p:cNvPr id="4" name="Callout: Up Arrow 3">
            <a:extLst>
              <a:ext uri="{FF2B5EF4-FFF2-40B4-BE49-F238E27FC236}">
                <a16:creationId xmlns:a16="http://schemas.microsoft.com/office/drawing/2014/main" id="{EBB3A2A7-C708-D3BC-6AE0-FCF468A6EDE0}"/>
              </a:ext>
            </a:extLst>
          </p:cNvPr>
          <p:cNvSpPr/>
          <p:nvPr/>
        </p:nvSpPr>
        <p:spPr>
          <a:xfrm>
            <a:off x="5859558" y="5765800"/>
            <a:ext cx="1722342" cy="838200"/>
          </a:xfrm>
          <a:prstGeom prst="up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Paid Shoes off – No Interest</a:t>
            </a:r>
          </a:p>
        </p:txBody>
      </p:sp>
    </p:spTree>
    <p:extLst>
      <p:ext uri="{BB962C8B-B14F-4D97-AF65-F5344CB8AC3E}">
        <p14:creationId xmlns:p14="http://schemas.microsoft.com/office/powerpoint/2010/main" val="363332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FBCF1-707F-DC2A-503F-29F8394F5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hen to pay your credit card to protect your score">
            <a:extLst>
              <a:ext uri="{FF2B5EF4-FFF2-40B4-BE49-F238E27FC236}">
                <a16:creationId xmlns:a16="http://schemas.microsoft.com/office/drawing/2014/main" id="{D816B404-62F2-3E83-592B-EECB29450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3813"/>
            <a:ext cx="10477500" cy="759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40EF224A-CBCD-8046-6972-D41F87BE2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812800"/>
            <a:ext cx="906303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Arial - 36"/>
              </a:rPr>
              <a:t>Charged Interest on purchases after Grace Period Is over</a:t>
            </a:r>
          </a:p>
        </p:txBody>
      </p:sp>
      <p:sp>
        <p:nvSpPr>
          <p:cNvPr id="3" name="Callout: Up Arrow 2">
            <a:extLst>
              <a:ext uri="{FF2B5EF4-FFF2-40B4-BE49-F238E27FC236}">
                <a16:creationId xmlns:a16="http://schemas.microsoft.com/office/drawing/2014/main" id="{89B682B2-D61F-14D1-E5A5-E244DD28F47F}"/>
              </a:ext>
            </a:extLst>
          </p:cNvPr>
          <p:cNvSpPr/>
          <p:nvPr/>
        </p:nvSpPr>
        <p:spPr>
          <a:xfrm>
            <a:off x="2678208" y="5918200"/>
            <a:ext cx="1722342" cy="838200"/>
          </a:xfrm>
          <a:prstGeom prst="up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Purchased New Shoes $100</a:t>
            </a:r>
          </a:p>
        </p:txBody>
      </p:sp>
      <p:sp>
        <p:nvSpPr>
          <p:cNvPr id="4" name="Callout: Up Arrow 3">
            <a:extLst>
              <a:ext uri="{FF2B5EF4-FFF2-40B4-BE49-F238E27FC236}">
                <a16:creationId xmlns:a16="http://schemas.microsoft.com/office/drawing/2014/main" id="{ECFDB65F-28FB-01AE-F28B-ADB791DAFD28}"/>
              </a:ext>
            </a:extLst>
          </p:cNvPr>
          <p:cNvSpPr/>
          <p:nvPr/>
        </p:nvSpPr>
        <p:spPr>
          <a:xfrm>
            <a:off x="8362950" y="5901765"/>
            <a:ext cx="1722342" cy="1447800"/>
          </a:xfrm>
          <a:prstGeom prst="up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Paid Shoes off –Interest at 14.99% APR</a:t>
            </a:r>
          </a:p>
        </p:txBody>
      </p:sp>
    </p:spTree>
    <p:extLst>
      <p:ext uri="{BB962C8B-B14F-4D97-AF65-F5344CB8AC3E}">
        <p14:creationId xmlns:p14="http://schemas.microsoft.com/office/powerpoint/2010/main" val="28640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 descr="clipboard(2).pn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763588" y="3040063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63588" y="5718175"/>
            <a:ext cx="458787" cy="430212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19238" y="3017838"/>
            <a:ext cx="864393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In 2024, credit card issuers imposed $14 billion in penalty fees on credit card holders--up more than 50 percent since 2003</a:t>
            </a:r>
          </a:p>
          <a:p>
            <a:endParaRPr lang="en-US" sz="2800" dirty="0">
              <a:solidFill>
                <a:srgbClr val="000000"/>
              </a:solidFill>
              <a:latin typeface="Arial - 28"/>
            </a:endParaRPr>
          </a:p>
        </p:txBody>
      </p:sp>
      <p:sp>
        <p:nvSpPr>
          <p:cNvPr id="9224" name="TextBox 7"/>
          <p:cNvSpPr txBox="1">
            <a:spLocks noChangeArrowheads="1"/>
          </p:cNvSpPr>
          <p:nvPr/>
        </p:nvSpPr>
        <p:spPr bwMode="auto">
          <a:xfrm>
            <a:off x="601663" y="2451100"/>
            <a:ext cx="29083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- 28"/>
              </a:rPr>
              <a:t>Did you know—</a:t>
            </a:r>
          </a:p>
          <a:p>
            <a:endParaRPr lang="en-US" sz="2800" dirty="0">
              <a:solidFill>
                <a:srgbClr val="000000"/>
              </a:solidFill>
              <a:latin typeface="Arial - 28"/>
            </a:endParaRPr>
          </a:p>
          <a:p>
            <a:endParaRPr lang="en-US" sz="2800" dirty="0">
              <a:solidFill>
                <a:srgbClr val="000000"/>
              </a:solidFill>
              <a:latin typeface="Arial - 28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92250" y="5802313"/>
            <a:ext cx="86709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There are more than 6,000 major credit card issuers?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A80864-283E-95DE-263A-B115200A2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2">
            <a:extLst>
              <a:ext uri="{FF2B5EF4-FFF2-40B4-BE49-F238E27FC236}">
                <a16:creationId xmlns:a16="http://schemas.microsoft.com/office/drawing/2014/main" id="{8B3379E8-6195-7025-5A79-6D59D6BF8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181" y="2211762"/>
            <a:ext cx="9063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- 36"/>
              </a:rPr>
              <a:t>Most Common Credit</a:t>
            </a:r>
            <a:r>
              <a:rPr lang="en-US" sz="2800" dirty="0">
                <a:latin typeface="Arial - 36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 - 36"/>
              </a:rPr>
              <a:t>Card Fees</a:t>
            </a:r>
            <a:endParaRPr lang="en-US" sz="2800" dirty="0">
              <a:solidFill>
                <a:srgbClr val="000000"/>
              </a:solidFill>
              <a:latin typeface="Arial - 36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7016F98-47D4-58F3-7724-BAB09D4C4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181" y="2817906"/>
            <a:ext cx="8839200" cy="9571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>
              <a:buFontTx/>
              <a:buChar char="•"/>
            </a:pP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Purchase APR</a:t>
            </a:r>
            <a:r>
              <a:rPr lang="en-US" altLang="en-US" sz="2800" b="1" dirty="0"/>
              <a:t> (Interest)</a:t>
            </a:r>
            <a:r>
              <a:rPr lang="en-US" altLang="en-US" sz="2800" dirty="0"/>
              <a:t> – Charged on unpaid balances after the grace period.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Cash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Advance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APR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Higher interest rate for cash advances, often with no grace period.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Penalty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APR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A higher interest rate triggered by late payments or returned payments</a:t>
            </a:r>
            <a:endParaRPr lang="en-US" altLang="en-US" sz="2800" dirty="0">
              <a:solidFill>
                <a:srgbClr val="000000"/>
              </a:solidFill>
              <a:latin typeface="Arial - 28"/>
            </a:endParaRPr>
          </a:p>
          <a:p>
            <a:pPr eaLnBrk="0" hangingPunct="0">
              <a:buFontTx/>
              <a:buChar char="•"/>
            </a:pP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Late Payment Fee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Charged if you miss your payment due date.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Balance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Transfer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Fee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When you move debt from one card to another.</a:t>
            </a:r>
          </a:p>
          <a:p>
            <a:pPr eaLnBrk="0" hangingPunct="0">
              <a:buFontTx/>
              <a:buChar char="•"/>
            </a:pP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Foreign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Transaction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Fee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For purchases made in a foreign currency or outside your home country (usually 1–3% of the amount). </a:t>
            </a:r>
          </a:p>
          <a:p>
            <a:pPr eaLnBrk="0" hangingPunct="0"/>
            <a:r>
              <a:rPr lang="en-US" altLang="en-US" sz="2800" dirty="0"/>
              <a:t>Some also Charge</a:t>
            </a:r>
          </a:p>
          <a:p>
            <a:pPr lvl="0" eaLnBrk="0" hangingPunct="0">
              <a:buFontTx/>
              <a:buChar char="•"/>
            </a:pPr>
            <a:r>
              <a:rPr lang="en-US" altLang="en-US" sz="2800" b="1" dirty="0">
                <a:solidFill>
                  <a:srgbClr val="FF0000"/>
                </a:solidFill>
                <a:latin typeface="Arial - 28"/>
              </a:rPr>
              <a:t>Annual Fee </a:t>
            </a:r>
            <a:r>
              <a:rPr lang="en-US" altLang="en-US" sz="2800" dirty="0">
                <a:solidFill>
                  <a:srgbClr val="000000"/>
                </a:solidFill>
                <a:latin typeface="Arial - 28"/>
              </a:rPr>
              <a:t>– A yearly charge just for having the card (common with rewards or premium cards).</a:t>
            </a:r>
          </a:p>
          <a:p>
            <a:pPr eaLnBrk="0" hangingPunct="0">
              <a:buFontTx/>
              <a:buChar char="•"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hangingPunct="0">
              <a:buFontTx/>
              <a:buChar char="•"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hangingPunct="0">
              <a:buFontTx/>
              <a:buChar char="•"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hangingPunct="0">
              <a:buFontTx/>
              <a:buChar char="•"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2800" dirty="0">
              <a:solidFill>
                <a:srgbClr val="000000"/>
              </a:solidFill>
              <a:latin typeface="Arial - 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2800" dirty="0">
              <a:solidFill>
                <a:srgbClr val="000000"/>
              </a:solidFill>
              <a:latin typeface="Arial - 28"/>
            </a:endParaRPr>
          </a:p>
        </p:txBody>
      </p:sp>
      <p:pic>
        <p:nvPicPr>
          <p:cNvPr id="7" name="Picture 1" descr="clipboard(2).png">
            <a:extLst>
              <a:ext uri="{FF2B5EF4-FFF2-40B4-BE49-F238E27FC236}">
                <a16:creationId xmlns:a16="http://schemas.microsoft.com/office/drawing/2014/main" id="{724D0F4F-779B-3D26-C4AA-6C348543381C}"/>
              </a:ext>
            </a:extLst>
          </p:cNvPr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859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clipboard(2).pn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763588" y="3040063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63588" y="4013200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63588" y="4962525"/>
            <a:ext cx="458787" cy="430213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19238" y="3028950"/>
            <a:ext cx="838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The average American's credit card debt has risen from $2,966 in 1990 to $9,840 in 2024?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19238" y="3989388"/>
            <a:ext cx="85661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Arial - 28"/>
              </a:rPr>
              <a:t>Most Americans have four credit cards in their wallet?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19238" y="4951413"/>
            <a:ext cx="8356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About 60 percent of all U.S. consumers always or usually pay off their credit card bills in full each month? (</a:t>
            </a:r>
            <a:r>
              <a:rPr lang="en-US" sz="2800" b="1" i="1" dirty="0">
                <a:solidFill>
                  <a:srgbClr val="FF0000"/>
                </a:solidFill>
                <a:latin typeface="Arial - 28"/>
              </a:rPr>
              <a:t>no interest to pay</a:t>
            </a:r>
            <a:r>
              <a:rPr lang="en-US" sz="2800" dirty="0">
                <a:solidFill>
                  <a:srgbClr val="000000"/>
                </a:solidFill>
                <a:latin typeface="Arial - 28"/>
              </a:rPr>
              <a:t>)</a:t>
            </a:r>
          </a:p>
        </p:txBody>
      </p:sp>
      <p:sp>
        <p:nvSpPr>
          <p:cNvPr id="8201" name="TextBox 8"/>
          <p:cNvSpPr txBox="1">
            <a:spLocks noChangeArrowheads="1"/>
          </p:cNvSpPr>
          <p:nvPr/>
        </p:nvSpPr>
        <p:spPr bwMode="auto">
          <a:xfrm>
            <a:off x="601663" y="2451100"/>
            <a:ext cx="29083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- 28"/>
              </a:rPr>
              <a:t>Did you know—</a:t>
            </a:r>
          </a:p>
          <a:p>
            <a:endParaRPr lang="en-US" sz="2800" dirty="0">
              <a:solidFill>
                <a:srgbClr val="000000"/>
              </a:solidFill>
              <a:latin typeface="Arial - 28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19238" y="6488112"/>
            <a:ext cx="85661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About 40 percent of Americans carry a balance on their cards from month to month? </a:t>
            </a:r>
            <a:r>
              <a:rPr lang="en-US" sz="2800" b="1" i="1" dirty="0">
                <a:solidFill>
                  <a:srgbClr val="FF0000"/>
                </a:solidFill>
                <a:latin typeface="Arial - 28"/>
              </a:rPr>
              <a:t>(pay interest)</a:t>
            </a:r>
          </a:p>
        </p:txBody>
      </p:sp>
      <p:sp>
        <p:nvSpPr>
          <p:cNvPr id="11" name="Oval 10"/>
          <p:cNvSpPr/>
          <p:nvPr/>
        </p:nvSpPr>
        <p:spPr>
          <a:xfrm>
            <a:off x="763588" y="6499225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787F99-24DF-0FFE-BDEE-4CB1435C4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clipboard(2).png">
            <a:extLst>
              <a:ext uri="{FF2B5EF4-FFF2-40B4-BE49-F238E27FC236}">
                <a16:creationId xmlns:a16="http://schemas.microsoft.com/office/drawing/2014/main" id="{EE71F79E-B157-E0A9-A6CE-E4DD0ED26BBC}"/>
              </a:ext>
            </a:extLst>
          </p:cNvPr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477500" cy="2192338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743E3F31-D476-F1A2-0C10-02092A96D77E}"/>
              </a:ext>
            </a:extLst>
          </p:cNvPr>
          <p:cNvSpPr/>
          <p:nvPr/>
        </p:nvSpPr>
        <p:spPr>
          <a:xfrm>
            <a:off x="763588" y="3040063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844DE20-6106-2BAC-FD3A-7FFC52F13F38}"/>
              </a:ext>
            </a:extLst>
          </p:cNvPr>
          <p:cNvSpPr/>
          <p:nvPr/>
        </p:nvSpPr>
        <p:spPr>
          <a:xfrm>
            <a:off x="763588" y="4013200"/>
            <a:ext cx="458787" cy="431800"/>
          </a:xfrm>
          <a:prstGeom prst="ellipse">
            <a:avLst/>
          </a:prstGeom>
          <a:gradFill flip="none" rotWithShape="1">
            <a:gsLst>
              <a:gs pos="0">
                <a:srgbClr val="6D9AA0"/>
              </a:gs>
              <a:gs pos="100000">
                <a:srgbClr val="8DAFB3"/>
              </a:gs>
            </a:gsLst>
            <a:lin ang="0" scaled="1"/>
            <a:tileRect/>
          </a:gra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F5FC60-76BE-B1EF-85C5-A09B32C27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9238" y="302895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Hand out the 2.1 Sample Credit Card Disclosure (required by law to send to customers)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2A4E89-2D76-A82C-10D2-5608AC173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9238" y="3989388"/>
            <a:ext cx="85661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Answer the Questions o 2.2 Credit Card Part II</a:t>
            </a:r>
          </a:p>
          <a:p>
            <a:r>
              <a:rPr lang="en-US" sz="2800" dirty="0">
                <a:solidFill>
                  <a:srgbClr val="000000"/>
                </a:solidFill>
                <a:latin typeface="Arial - 28"/>
              </a:rPr>
              <a:t>We will go over the answers</a:t>
            </a:r>
          </a:p>
        </p:txBody>
      </p:sp>
      <p:sp>
        <p:nvSpPr>
          <p:cNvPr id="8201" name="TextBox 8">
            <a:extLst>
              <a:ext uri="{FF2B5EF4-FFF2-40B4-BE49-F238E27FC236}">
                <a16:creationId xmlns:a16="http://schemas.microsoft.com/office/drawing/2014/main" id="{FD6E6C13-41CC-E926-F0FC-834DB6EDA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2" y="2451100"/>
            <a:ext cx="776128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 - 28"/>
              </a:rPr>
              <a:t>Reading a Credit Card Statement—</a:t>
            </a:r>
          </a:p>
          <a:p>
            <a:endParaRPr lang="en-US" sz="2800" dirty="0">
              <a:solidFill>
                <a:srgbClr val="000000"/>
              </a:solidFill>
              <a:latin typeface="Arial - 28"/>
            </a:endParaRPr>
          </a:p>
        </p:txBody>
      </p:sp>
    </p:spTree>
    <p:extLst>
      <p:ext uri="{BB962C8B-B14F-4D97-AF65-F5344CB8AC3E}">
        <p14:creationId xmlns:p14="http://schemas.microsoft.com/office/powerpoint/2010/main" val="124570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3515</TotalTime>
  <Words>736</Words>
  <Application>Microsoft Office PowerPoint</Application>
  <PresentationFormat>Custom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 - 20</vt:lpstr>
      <vt:lpstr>Google Sans</vt:lpstr>
      <vt:lpstr>Calibri</vt:lpstr>
      <vt:lpstr>Arial - 24</vt:lpstr>
      <vt:lpstr>Arial - 28</vt:lpstr>
      <vt:lpstr>Arial - 26</vt:lpstr>
      <vt:lpstr>Arial - 36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Federal Reserve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Flowers</dc:creator>
  <cp:lastModifiedBy>Cassie Vetter</cp:lastModifiedBy>
  <cp:revision>31</cp:revision>
  <dcterms:created xsi:type="dcterms:W3CDTF">2011-08-08T20:13:56Z</dcterms:created>
  <dcterms:modified xsi:type="dcterms:W3CDTF">2025-05-07T23:28:11Z</dcterms:modified>
</cp:coreProperties>
</file>